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C224-D58F-B456-933C-6B0470EE8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ESOL for SKILLS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EA266-35CA-2AF5-837E-3F5212873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877" y="405083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/>
              <a:t>Presentation to </a:t>
            </a:r>
            <a:r>
              <a:rPr lang="en-GB" sz="2800" b="1" dirty="0" err="1"/>
              <a:t>Ascentis</a:t>
            </a:r>
            <a:r>
              <a:rPr lang="en-GB" sz="2800" b="1" dirty="0"/>
              <a:t> National Conference 28</a:t>
            </a:r>
            <a:r>
              <a:rPr lang="en-GB" sz="2800" b="1" baseline="30000" dirty="0"/>
              <a:t>th</a:t>
            </a:r>
            <a:r>
              <a:rPr lang="en-GB" sz="2800" b="1" dirty="0"/>
              <a:t> November 2023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7671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B598-C5D4-EB5C-82FE-53579056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Lifelong Education Commission Report December 2022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264F7-D01B-1EA0-4311-E0FB179B7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100" b="1" dirty="0"/>
              <a:t>Six sponsors – </a:t>
            </a:r>
            <a:r>
              <a:rPr lang="en-GB" sz="2100" b="1" dirty="0" err="1"/>
              <a:t>Ascentis</a:t>
            </a:r>
            <a:r>
              <a:rPr lang="en-GB" sz="2100" b="1" dirty="0"/>
              <a:t> Exam Board, WEA and 4 FECs</a:t>
            </a:r>
          </a:p>
          <a:p>
            <a:endParaRPr lang="en-GB" sz="2100" b="1" dirty="0"/>
          </a:p>
          <a:p>
            <a:pPr>
              <a:buFont typeface="+mj-lt"/>
              <a:buAutoNum type="arabicPeriod"/>
            </a:pPr>
            <a:r>
              <a:rPr lang="en-GB" sz="2100" b="1" dirty="0"/>
              <a:t>Better ESOL should be a key strategy for tackling skills gaps/shortages</a:t>
            </a:r>
          </a:p>
          <a:p>
            <a:pPr>
              <a:buFont typeface="+mj-lt"/>
              <a:buAutoNum type="arabicPeriod"/>
            </a:pPr>
            <a:r>
              <a:rPr lang="en-GB" sz="2100" b="1" dirty="0"/>
              <a:t>Greatly improved English will mobilise immigrant skills for work</a:t>
            </a:r>
          </a:p>
          <a:p>
            <a:pPr>
              <a:buFont typeface="+mj-lt"/>
              <a:buAutoNum type="arabicPeriod"/>
            </a:pPr>
            <a:r>
              <a:rPr lang="en-GB" sz="2100" b="1" dirty="0"/>
              <a:t>Not just basic survival English, but written &amp; verbal English designed for competence in skilled jobs</a:t>
            </a:r>
          </a:p>
          <a:p>
            <a:pPr>
              <a:buFont typeface="+mj-lt"/>
              <a:buAutoNum type="arabicPeriod"/>
            </a:pPr>
            <a:r>
              <a:rPr lang="en-GB" sz="2100" b="1" dirty="0"/>
              <a:t>No intrinsic conflict between firm &amp; fair immigration system and positive approach to integrating those entitled to stay.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375502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A5F7-14B8-7CB2-59DD-641DE2B7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8 Recommendations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44041-D09C-47E9-F3CD-04CD766D6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GB" sz="2200" b="1" dirty="0"/>
              <a:t>An ESOL Strategy for England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A “settlement positive” strategy for all seeking citizenship after 6 months in UK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Full funding up to and including Level2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Funding for at least 360 hours tuition per year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Specific support funding for ESOL students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Bespoke Access to HE courses for ESOL students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ESOLs to be a specific strand in LSIPS</a:t>
            </a:r>
          </a:p>
          <a:p>
            <a:pPr>
              <a:buFont typeface="+mj-lt"/>
              <a:buAutoNum type="arabicPeriod"/>
            </a:pPr>
            <a:r>
              <a:rPr lang="en-GB" sz="2200" b="1" dirty="0"/>
              <a:t>Add ESOL to vocational training in priority sectors.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2374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24DDE-BE6D-FD43-03AB-57B15A8D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National Picture (England &amp; Wales)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F1632-8473-2D5C-F607-EF57F616D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/>
              <a:t>Over 30% growth in immigrant population since 2011</a:t>
            </a:r>
          </a:p>
          <a:p>
            <a:r>
              <a:rPr lang="en-GB" sz="2200" b="1" dirty="0"/>
              <a:t>Non UK born </a:t>
            </a:r>
            <a:r>
              <a:rPr lang="en-GB" sz="2200" b="1"/>
              <a:t>is now </a:t>
            </a:r>
            <a:r>
              <a:rPr lang="en-GB" sz="2200" b="1" dirty="0"/>
              <a:t>10m – 16% of population</a:t>
            </a:r>
          </a:p>
          <a:p>
            <a:r>
              <a:rPr lang="en-GB" sz="2200" b="1" dirty="0"/>
              <a:t>91% have English as main language </a:t>
            </a:r>
          </a:p>
          <a:p>
            <a:r>
              <a:rPr lang="en-GB" sz="2200" b="1" dirty="0"/>
              <a:t>78% in London</a:t>
            </a:r>
          </a:p>
          <a:p>
            <a:r>
              <a:rPr lang="en-GB" sz="2200" b="1" dirty="0"/>
              <a:t>Of those who are not native English speakers, 17% can’t speak well, 3% have no English at all = 20% </a:t>
            </a:r>
          </a:p>
          <a:p>
            <a:r>
              <a:rPr lang="en-GB" sz="2200" b="1" dirty="0"/>
              <a:t>No data on level of written English </a:t>
            </a:r>
          </a:p>
          <a:p>
            <a:r>
              <a:rPr lang="en-GB" sz="2200" b="1" dirty="0"/>
              <a:t>19% of school pupils need English as Additional Language (EAL)</a:t>
            </a:r>
          </a:p>
        </p:txBody>
      </p:sp>
    </p:spTree>
    <p:extLst>
      <p:ext uri="{BB962C8B-B14F-4D97-AF65-F5344CB8AC3E}">
        <p14:creationId xmlns:p14="http://schemas.microsoft.com/office/powerpoint/2010/main" val="361742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8CF2-AFC6-20D8-4835-278A8995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        Continuing Challenges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10E76-3F83-7266-9D48-18DBF5DAD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Will the ESOL issue be picked up by LSIPs in areas of high need? </a:t>
            </a:r>
          </a:p>
          <a:p>
            <a:r>
              <a:rPr lang="en-GB" sz="2400" dirty="0"/>
              <a:t>Skill shortages in many sectors historically reliant on migrant labour</a:t>
            </a:r>
          </a:p>
          <a:p>
            <a:r>
              <a:rPr lang="en-GB" sz="2400" dirty="0"/>
              <a:t>No sign yet of a national strategy</a:t>
            </a:r>
          </a:p>
          <a:p>
            <a:r>
              <a:rPr lang="en-GB" sz="2400" dirty="0"/>
              <a:t>Further curbs on international students may have an impact</a:t>
            </a:r>
          </a:p>
          <a:p>
            <a:r>
              <a:rPr lang="en-GB" sz="2400" dirty="0"/>
              <a:t>Mixed picture of ESOL lecturer shortages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375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B967-2BE2-7C2A-7333-3E725727D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Latest….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18446-F32A-12C1-D993-7422225C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50047" cy="3880773"/>
          </a:xfrm>
        </p:spPr>
        <p:txBody>
          <a:bodyPr>
            <a:noAutofit/>
          </a:bodyPr>
          <a:lstStyle/>
          <a:p>
            <a:r>
              <a:rPr lang="en-GB" sz="2700" b="1" dirty="0"/>
              <a:t>Immigration control still a highly politicised issue</a:t>
            </a:r>
          </a:p>
          <a:p>
            <a:r>
              <a:rPr lang="en-GB" sz="2700" b="1" dirty="0"/>
              <a:t>Some LSIPs have picked up the issue – full analysis still to come</a:t>
            </a:r>
          </a:p>
          <a:p>
            <a:r>
              <a:rPr lang="en-GB" sz="2700" b="1" dirty="0"/>
              <a:t>Net migration figures continue to rise </a:t>
            </a:r>
          </a:p>
          <a:p>
            <a:r>
              <a:rPr lang="en-GB" sz="2700" b="1" dirty="0"/>
              <a:t>Early signs of bumper ESOL enrolments across England</a:t>
            </a:r>
          </a:p>
          <a:p>
            <a:r>
              <a:rPr lang="en-GB" sz="2700" b="1" dirty="0"/>
              <a:t>ESOL </a:t>
            </a:r>
            <a:r>
              <a:rPr lang="en-GB" sz="2700" b="1"/>
              <a:t>teacher shortages? </a:t>
            </a:r>
            <a:endParaRPr lang="en-GB" sz="2700" b="1" dirty="0"/>
          </a:p>
          <a:p>
            <a:r>
              <a:rPr lang="en-GB" sz="2700" b="1" dirty="0"/>
              <a:t>No signs of a national strategy…yet.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945483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ESOL for SKILLS</vt:lpstr>
      <vt:lpstr>Lifelong Education Commission Report December 2022 </vt:lpstr>
      <vt:lpstr>8 Recommendations </vt:lpstr>
      <vt:lpstr>The National Picture (England &amp; Wales)</vt:lpstr>
      <vt:lpstr>         Continuing Challenges</vt:lpstr>
      <vt:lpstr>The Latest….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for SKILLS</dc:title>
  <dc:creator>Andy Forbes</dc:creator>
  <cp:lastModifiedBy>Andy Forbes</cp:lastModifiedBy>
  <cp:revision>6</cp:revision>
  <dcterms:created xsi:type="dcterms:W3CDTF">2023-01-22T15:22:48Z</dcterms:created>
  <dcterms:modified xsi:type="dcterms:W3CDTF">2023-11-27T10:46:20Z</dcterms:modified>
</cp:coreProperties>
</file>